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42" r:id="rId2"/>
    <p:sldId id="316" r:id="rId3"/>
    <p:sldId id="318" r:id="rId4"/>
    <p:sldId id="408" r:id="rId5"/>
    <p:sldId id="407" r:id="rId6"/>
    <p:sldId id="409" r:id="rId7"/>
    <p:sldId id="410" r:id="rId8"/>
    <p:sldId id="412" r:id="rId9"/>
    <p:sldId id="413" r:id="rId10"/>
    <p:sldId id="414" r:id="rId11"/>
    <p:sldId id="415" r:id="rId12"/>
    <p:sldId id="416" r:id="rId13"/>
    <p:sldId id="418" r:id="rId14"/>
    <p:sldId id="417" r:id="rId15"/>
    <p:sldId id="420" r:id="rId16"/>
    <p:sldId id="419" r:id="rId17"/>
    <p:sldId id="426" r:id="rId18"/>
    <p:sldId id="428" r:id="rId19"/>
    <p:sldId id="427" r:id="rId20"/>
    <p:sldId id="429" r:id="rId21"/>
    <p:sldId id="430" r:id="rId22"/>
    <p:sldId id="431" r:id="rId23"/>
    <p:sldId id="436" r:id="rId24"/>
    <p:sldId id="437" r:id="rId25"/>
    <p:sldId id="438" r:id="rId26"/>
    <p:sldId id="422" r:id="rId27"/>
    <p:sldId id="424" r:id="rId28"/>
    <p:sldId id="405" r:id="rId29"/>
    <p:sldId id="440" r:id="rId30"/>
    <p:sldId id="44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PoBE-E8VOc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41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20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49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96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81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0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48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3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178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0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hlinkClick r:id="rId3"/>
              </a:rPr>
              <a:t>http://www.youtube.com/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=RPoBE-E8VOc</a:t>
            </a:r>
            <a:r>
              <a:rPr lang="en-US" dirty="0" smtClean="0"/>
              <a:t>– School</a:t>
            </a:r>
            <a:r>
              <a:rPr lang="en-US" baseline="0" dirty="0" smtClean="0"/>
              <a:t>house Rock: Grammar Rock: </a:t>
            </a:r>
            <a:r>
              <a:rPr lang="en-US" b="0" dirty="0" smtClean="0"/>
              <a:t>Conjunction</a:t>
            </a:r>
            <a:r>
              <a:rPr lang="en-US" b="0" baseline="0" dirty="0" smtClean="0"/>
              <a:t> Function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34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3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9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0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1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15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61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6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36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861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8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267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7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5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37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5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Conjunctions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99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OR: 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ἢ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τὰ ὑπάρχοντα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the property.”</a:t>
            </a: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δίδομεν τὰ 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τὰ ὑπάρχοντα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we give the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the property.”</a:t>
            </a:r>
          </a:p>
          <a:p>
            <a:pPr lvl="1">
              <a:defRPr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 and EFFECT: Greek constantly explains the cause of a statement or action and the consequence of a statement or action: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BECAUSE: explains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previous statement or action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THEREFORE: explains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consequence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previous statement or action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explains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previous statement or action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γάρ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 means that the connective follows the word that it links. As a result, the conjunction regularly is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 in a clause or sentence.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 δίδομεν,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χρήματα 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 δίδομεν χρήματα, οὐ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γὰρ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do not give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 not give it back.”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explains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consequence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previous statement or action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διό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τοίνυν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 means that the connective follows the word that it links. As a result, the conjunction regularly is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 in a clause or sentence.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χρήματα οὐ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διὸ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χρήματα οὐ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ἀποδίδοτε, 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τοίνυν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“You do not give it back,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we do not give money.”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conjunctions are also on your vocabulary lists: 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εἰ, εἴπερ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ἐπεί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after, since, when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ἕως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until, while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ἵνα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μέχρι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ὅθεν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where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ὅπου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πότερον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whether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πρίν </a:t>
            </a:r>
            <a:r>
              <a:rPr lang="el-GR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w/indicative verbs)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until;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(w/ infinitive verbs)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ὡς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ὥστε</a:t>
            </a:r>
            <a:r>
              <a:rPr lang="el-GR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(indicates a resulting action)</a:t>
            </a:r>
          </a:p>
          <a:p>
            <a:pPr lvl="1">
              <a:defRPr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ἀποδίδομεν 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 ὑπάρχοντα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return the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property”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μὲν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μὲν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the water.” </a:t>
            </a: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water.” </a:t>
            </a: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ἀλλὰ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δίδοτε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 not give the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4: Conjunctions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Conjunctions in Greek for the most part work very much as they do in English. Greek, however, uses them significantly more often than English does.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in part because Greek routinely links clauses and sentences together. Where consecutive sentences in English are separated by a pause (period), in Greek, conjunctions connect almost all consecutive sentences.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χρήματα οὐ δίδομεν,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τὰ ὑπάρχοντα οὐ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δίδομεν τὰ χρήματα,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δίδοτε τὰ ὑπάρχοντα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we don’t give the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don’t give the property.”</a:t>
            </a: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χρήματα οὐ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οὐ δίδομεν χρήματα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“You do not give it back,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we do not give money.”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common for the final vowel of a conjunction to be elided before a word that begins with a vowel. </a:t>
            </a:r>
          </a:p>
          <a:p>
            <a:pPr lvl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χρήματα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</a:t>
            </a:r>
            <a:r>
              <a:rPr lang="en-US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’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ἀποδίδοτε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money back, we give property.”</a:t>
            </a: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 elides, so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</a:t>
            </a:r>
            <a:r>
              <a:rPr lang="en-US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’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=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ἀλλά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γάρ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but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εἰ, εἴπερ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either…or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ἐπεί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after, since, when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ἕως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until,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or,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ἵνα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also, even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μέν…δέ </a:t>
            </a:r>
            <a:r>
              <a:rPr lang="el-GR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contrasts a pair)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μέχρι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ὅθεν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where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ὅπου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because;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(indirect statement)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l-GR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not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πότερον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whether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πρίν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until, before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and;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. . . 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. . . and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τοίνυν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ὡς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as;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(indirect statement)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that, to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ὥστε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(result)</a:t>
            </a:r>
          </a:p>
        </p:txBody>
      </p:sp>
    </p:spTree>
    <p:extLst>
      <p:ext uri="{BB962C8B-B14F-4D97-AF65-F5344CB8AC3E}">
        <p14:creationId xmlns:p14="http://schemas.microsoft.com/office/powerpoint/2010/main" val="15936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 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ἀλλά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but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either…or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or, than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also, even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μέν…δέ </a:t>
            </a: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contrasts a pair)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not, either…or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not, either…or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and;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. . . 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. . . and</a:t>
            </a: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 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then, therefore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γάρ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for, because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because, that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therefore, so</a:t>
            </a: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 Vocabulary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ἕως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until, while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ἵνα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ὡς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ὥστε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(result)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Core 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ἀλλά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then, therefore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γάρ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for, because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but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either…or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ἕως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until, while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or, than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ἵνα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and, also, even</a:t>
            </a:r>
          </a:p>
        </p:txBody>
      </p:sp>
    </p:spTree>
    <p:extLst>
      <p:ext uri="{BB962C8B-B14F-4D97-AF65-F5344CB8AC3E}">
        <p14:creationId xmlns:p14="http://schemas.microsoft.com/office/powerpoint/2010/main" val="17749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</a:t>
            </a:r>
          </a:p>
          <a:p>
            <a:pPr lvl="2"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μήτε </a:t>
            </a:r>
          </a:p>
          <a:p>
            <a:pPr lvl="2"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4 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Core 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μέν…δέ </a:t>
            </a:r>
            <a:r>
              <a:rPr lang="el-GR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contrasts a pair)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not, either…or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ὅπου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ὅτι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because, that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οὖν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therefore, so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not, either…or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and;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. . . 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. . . and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ὡς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ὥστε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(result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means that the connective </a:t>
            </a:r>
            <a:r>
              <a:rPr lang="en-US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word that it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links.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property”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“money…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property” </a:t>
            </a:r>
            <a:endParaRPr lang="el-GR" sz="2400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χρήματα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ὑπάρχοντα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money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property”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 means that the connective follows the word that it links. As a result, the conjunction regularly is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 in a clause or sentence.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the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μὲν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conjunctions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simply combinations of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do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give the water.”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conjunction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enclitic (it is pronounced as the suffix to the preceding word) and so rarely has an accent.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ἀλλά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 means that the connective follows the word that it links. As a result, the conjunction regularly is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 in a clause or sentence.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δίδομεν 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ἀλλὰ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 τὸ ὕδωρ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the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postpositive: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σπέρματα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μὲν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δίδομεν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ὕδωρ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δίδοτε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“We give the seeds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 give water.”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ἤ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εἴτε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εἴτε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either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or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μήτε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μήτε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neither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nor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οὔτε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οὔτε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neither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nor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1570</Words>
  <Application>Microsoft Office PowerPoint</Application>
  <PresentationFormat>On-screen Show (4:3)</PresentationFormat>
  <Paragraphs>268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Ancient Greek for Everyone: A New Digital Resource for Beginning Greek Unit 4:  Conjunctions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292</cp:revision>
  <dcterms:created xsi:type="dcterms:W3CDTF">2012-08-17T18:41:45Z</dcterms:created>
  <dcterms:modified xsi:type="dcterms:W3CDTF">2015-06-18T21:21:29Z</dcterms:modified>
</cp:coreProperties>
</file>